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76" r:id="rId4"/>
    <p:sldId id="274"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5"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6388"/>
    <a:srgbClr val="F1B800"/>
    <a:srgbClr val="B296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205997" y="1556792"/>
            <a:ext cx="5247260" cy="106347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4800" b="1" dirty="0">
                <a:solidFill>
                  <a:srgbClr val="F1B828"/>
                </a:solidFill>
                <a:latin typeface="+mj-lt"/>
                <a:ea typeface="Playfair Display"/>
                <a:cs typeface="Playfair Display"/>
                <a:sym typeface="Playfair Display"/>
              </a:rPr>
              <a:t>Знакомство с</a:t>
            </a:r>
            <a:r>
              <a:rPr lang="en-US" sz="4800" b="1" dirty="0">
                <a:solidFill>
                  <a:srgbClr val="F1B828"/>
                </a:solidFill>
                <a:latin typeface="+mj-lt"/>
                <a:ea typeface="Playfair Display"/>
                <a:cs typeface="Playfair Display"/>
                <a:sym typeface="Playfair Display"/>
              </a:rPr>
              <a:t> JS</a:t>
            </a:r>
            <a:endParaRPr lang="en-GB" sz="48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26</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2274405"/>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chemeClr val="tx1">
                    <a:lumMod val="65000"/>
                    <a:lumOff val="35000"/>
                  </a:schemeClr>
                </a:solidFill>
                <a:latin typeface="+mn-lt"/>
                <a:ea typeface="Rubik"/>
                <a:cs typeface="Rubik"/>
                <a:sym typeface="Rubik"/>
              </a:rPr>
              <a:t>Lesson plan:</a:t>
            </a:r>
          </a:p>
          <a:p>
            <a:pPr marL="457200" indent="-457200">
              <a:lnSpc>
                <a:spcPct val="120000"/>
              </a:lnSpc>
              <a:buSzPts val="2000"/>
              <a:buFont typeface="+mj-lt"/>
              <a:buAutoNum type="arabicPeriod"/>
            </a:pPr>
            <a:r>
              <a:rPr lang="ru-RU" sz="2000" b="0" strike="noStrike" spc="-1" dirty="0">
                <a:solidFill>
                  <a:schemeClr val="tx1">
                    <a:lumMod val="65000"/>
                    <a:lumOff val="35000"/>
                  </a:schemeClr>
                </a:solidFill>
                <a:latin typeface="+mn-lt"/>
                <a:ea typeface="Rubik"/>
              </a:rPr>
              <a:t>Что т-е </a:t>
            </a:r>
            <a:r>
              <a:rPr lang="en-US" sz="2000" b="0" strike="noStrike" spc="-1" dirty="0">
                <a:solidFill>
                  <a:schemeClr val="tx1">
                    <a:lumMod val="65000"/>
                    <a:lumOff val="35000"/>
                  </a:schemeClr>
                </a:solidFill>
                <a:latin typeface="+mn-lt"/>
                <a:ea typeface="Rubik"/>
              </a:rPr>
              <a:t>LiveScript</a:t>
            </a:r>
            <a:r>
              <a:rPr lang="ru-RU" sz="2000" b="0" strike="noStrike" spc="-1" dirty="0">
                <a:solidFill>
                  <a:schemeClr val="tx1">
                    <a:lumMod val="65000"/>
                    <a:lumOff val="35000"/>
                  </a:schemeClr>
                </a:solidFill>
                <a:latin typeface="+mn-lt"/>
                <a:ea typeface="Rubik"/>
              </a:rPr>
              <a:t> ?</a:t>
            </a:r>
            <a:endParaRPr lang="en-US" sz="2000" b="0" strike="noStrike" spc="-1" dirty="0">
              <a:solidFill>
                <a:schemeClr val="tx1">
                  <a:lumMod val="65000"/>
                  <a:lumOff val="35000"/>
                </a:schemeClr>
              </a:solidFill>
              <a:latin typeface="+mn-lt"/>
              <a:ea typeface="Rubik"/>
            </a:endParaRPr>
          </a:p>
          <a:p>
            <a:pPr marL="457200" indent="-457200">
              <a:lnSpc>
                <a:spcPct val="120000"/>
              </a:lnSpc>
              <a:buSzPts val="2000"/>
              <a:buFont typeface="+mj-lt"/>
              <a:buAutoNum type="arabicPeriod"/>
            </a:pPr>
            <a:r>
              <a:rPr lang="ru-RU" sz="2000" spc="-1" dirty="0">
                <a:solidFill>
                  <a:schemeClr val="tx1">
                    <a:lumMod val="65000"/>
                    <a:lumOff val="35000"/>
                  </a:schemeClr>
                </a:solidFill>
                <a:latin typeface="+mn-lt"/>
                <a:ea typeface="Rubik"/>
              </a:rPr>
              <a:t>Что т-е </a:t>
            </a:r>
            <a:r>
              <a:rPr lang="en-US" sz="2000" i="0" dirty="0">
                <a:solidFill>
                  <a:schemeClr val="tx1">
                    <a:lumMod val="65000"/>
                    <a:lumOff val="35000"/>
                  </a:schemeClr>
                </a:solidFill>
                <a:effectLst/>
                <a:latin typeface="+mn-lt"/>
              </a:rPr>
              <a:t>ECMAScript </a:t>
            </a:r>
            <a:r>
              <a:rPr lang="ru-RU" sz="2000" spc="-1" dirty="0">
                <a:solidFill>
                  <a:schemeClr val="tx1">
                    <a:lumMod val="65000"/>
                    <a:lumOff val="35000"/>
                  </a:schemeClr>
                </a:solidFill>
                <a:latin typeface="+mn-lt"/>
                <a:ea typeface="Rubik"/>
              </a:rPr>
              <a:t>? </a:t>
            </a:r>
            <a:endParaRPr lang="ru-RU" sz="2000" b="0" strike="noStrike" spc="-1" dirty="0">
              <a:solidFill>
                <a:schemeClr val="tx1">
                  <a:lumMod val="65000"/>
                  <a:lumOff val="35000"/>
                </a:schemeClr>
              </a:solidFill>
              <a:latin typeface="+mn-lt"/>
              <a:ea typeface="Rubik"/>
            </a:endParaRPr>
          </a:p>
          <a:p>
            <a:pPr marL="457200" indent="-457200">
              <a:lnSpc>
                <a:spcPct val="120000"/>
              </a:lnSpc>
              <a:buSzPts val="2000"/>
              <a:buFont typeface="+mj-lt"/>
              <a:buAutoNum type="arabicPeriod"/>
            </a:pPr>
            <a:r>
              <a:rPr lang="ru-RU" sz="2000" b="0" strike="noStrike" spc="-1" dirty="0">
                <a:solidFill>
                  <a:schemeClr val="tx1">
                    <a:lumMod val="65000"/>
                    <a:lumOff val="35000"/>
                  </a:schemeClr>
                </a:solidFill>
                <a:latin typeface="+mn-lt"/>
                <a:ea typeface="Rubik"/>
              </a:rPr>
              <a:t>Что т-е </a:t>
            </a:r>
            <a:r>
              <a:rPr lang="en-US" sz="2000" b="0" strike="noStrike" spc="-1" dirty="0">
                <a:solidFill>
                  <a:schemeClr val="tx1">
                    <a:lumMod val="65000"/>
                    <a:lumOff val="35000"/>
                  </a:schemeClr>
                </a:solidFill>
                <a:latin typeface="+mn-lt"/>
                <a:ea typeface="Rubik"/>
              </a:rPr>
              <a:t>Dom-</a:t>
            </a:r>
            <a:r>
              <a:rPr lang="ru-RU" sz="2000" b="0" strike="noStrike" spc="-1" dirty="0">
                <a:solidFill>
                  <a:schemeClr val="tx1">
                    <a:lumMod val="65000"/>
                    <a:lumOff val="35000"/>
                  </a:schemeClr>
                </a:solidFill>
                <a:latin typeface="+mn-lt"/>
                <a:ea typeface="Rubik"/>
              </a:rPr>
              <a:t>дерево</a:t>
            </a:r>
          </a:p>
          <a:p>
            <a:pPr marL="457200" indent="-457200">
              <a:lnSpc>
                <a:spcPct val="120000"/>
              </a:lnSpc>
              <a:buSzPts val="2000"/>
              <a:buFont typeface="+mj-lt"/>
              <a:buAutoNum type="arabicPeriod"/>
            </a:pPr>
            <a:r>
              <a:rPr lang="ru-RU" sz="2000" spc="-1" dirty="0">
                <a:solidFill>
                  <a:schemeClr val="tx1">
                    <a:lumMod val="65000"/>
                    <a:lumOff val="35000"/>
                  </a:schemeClr>
                </a:solidFill>
                <a:latin typeface="+mn-lt"/>
                <a:ea typeface="Rubik"/>
              </a:rPr>
              <a:t>Подключение</a:t>
            </a:r>
            <a:endParaRPr lang="ru-RU" sz="2000" b="0" strike="noStrike" spc="-1" dirty="0">
              <a:solidFill>
                <a:schemeClr val="tx1">
                  <a:lumMod val="65000"/>
                  <a:lumOff val="35000"/>
                </a:schemeClr>
              </a:solidFill>
              <a:latin typeface="+mn-lt"/>
              <a:ea typeface="Rubik"/>
            </a:endParaRPr>
          </a:p>
          <a:p>
            <a:pPr marL="457200" indent="-457200">
              <a:lnSpc>
                <a:spcPct val="120000"/>
              </a:lnSpc>
              <a:buSzPts val="2000"/>
              <a:buFont typeface="+mj-lt"/>
              <a:buAutoNum type="arabicPeriod"/>
            </a:pPr>
            <a:r>
              <a:rPr lang="ru-RU" sz="2000" spc="-1" dirty="0">
                <a:solidFill>
                  <a:schemeClr val="tx1">
                    <a:lumMod val="65000"/>
                    <a:lumOff val="35000"/>
                  </a:schemeClr>
                </a:solidFill>
                <a:latin typeface="+mn-lt"/>
              </a:rPr>
              <a:t>Бегло за типы данных</a:t>
            </a:r>
            <a:endParaRPr lang="ru-RU" sz="2000" b="0" strike="noStrike" spc="-1" dirty="0">
              <a:solidFill>
                <a:schemeClr val="tx1">
                  <a:lumMod val="65000"/>
                  <a:lumOff val="35000"/>
                </a:schemeClr>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26A6466-6A0B-459E-8EE3-FDAAF65D576F}"/>
              </a:ext>
            </a:extLst>
          </p:cNvPr>
          <p:cNvSpPr txBox="1"/>
          <p:nvPr/>
        </p:nvSpPr>
        <p:spPr>
          <a:xfrm>
            <a:off x="911424" y="669072"/>
            <a:ext cx="5184576" cy="646331"/>
          </a:xfrm>
          <a:prstGeom prst="rect">
            <a:avLst/>
          </a:prstGeom>
          <a:noFill/>
        </p:spPr>
        <p:txBody>
          <a:bodyPr wrap="square">
            <a:spAutoFit/>
          </a:bodyPr>
          <a:lstStyle/>
          <a:p>
            <a:pPr>
              <a:buSzPts val="4000"/>
            </a:pPr>
            <a:r>
              <a:rPr lang="ru-RU" sz="3600" b="1" strike="noStrike" spc="-1" dirty="0">
                <a:solidFill>
                  <a:srgbClr val="F1B800"/>
                </a:solidFill>
                <a:latin typeface="+mn-lt"/>
                <a:ea typeface="Rubik"/>
              </a:rPr>
              <a:t>Что такое </a:t>
            </a:r>
            <a:r>
              <a:rPr lang="en-US" sz="3600" b="1" strike="noStrike" spc="-1" dirty="0">
                <a:solidFill>
                  <a:srgbClr val="F1B800"/>
                </a:solidFill>
                <a:latin typeface="+mn-lt"/>
                <a:ea typeface="Rubik"/>
              </a:rPr>
              <a:t>LiveScript</a:t>
            </a:r>
            <a:r>
              <a:rPr lang="ru-RU" sz="3600" b="1" strike="noStrike" spc="-1" dirty="0">
                <a:solidFill>
                  <a:srgbClr val="F1B800"/>
                </a:solidFill>
                <a:latin typeface="+mn-lt"/>
                <a:ea typeface="Rubik"/>
              </a:rPr>
              <a:t> ?</a:t>
            </a:r>
            <a:endParaRPr lang="en-US" sz="3600" b="1" strike="noStrike" spc="-1" dirty="0">
              <a:solidFill>
                <a:srgbClr val="F1B800"/>
              </a:solidFill>
              <a:latin typeface="+mn-lt"/>
              <a:ea typeface="Rubik"/>
            </a:endParaRPr>
          </a:p>
        </p:txBody>
      </p:sp>
      <p:sp>
        <p:nvSpPr>
          <p:cNvPr id="8" name="TextBox 7">
            <a:extLst>
              <a:ext uri="{FF2B5EF4-FFF2-40B4-BE49-F238E27FC236}">
                <a16:creationId xmlns:a16="http://schemas.microsoft.com/office/drawing/2014/main" id="{3CDBA147-E15B-44AF-9A71-80A5568E4B66}"/>
              </a:ext>
            </a:extLst>
          </p:cNvPr>
          <p:cNvSpPr txBox="1"/>
          <p:nvPr/>
        </p:nvSpPr>
        <p:spPr>
          <a:xfrm>
            <a:off x="351318" y="1818530"/>
            <a:ext cx="8893266" cy="8435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ru-RU" sz="1400" b="0" i="0" dirty="0">
                <a:solidFill>
                  <a:srgbClr val="000000"/>
                </a:solidFill>
                <a:effectLst/>
                <a:latin typeface="verdana" panose="020B0604030504040204" pitchFamily="34" charset="0"/>
              </a:rPr>
              <a:t> «</a:t>
            </a:r>
            <a:r>
              <a:rPr lang="ru-RU" sz="1400" b="0" i="0" dirty="0" err="1">
                <a:solidFill>
                  <a:srgbClr val="000000"/>
                </a:solidFill>
                <a:effectLst/>
                <a:latin typeface="verdana" panose="020B0604030504040204" pitchFamily="34" charset="0"/>
              </a:rPr>
              <a:t>JavaScript</a:t>
            </a:r>
            <a:r>
              <a:rPr lang="ru-RU" sz="1400" b="0" i="0" dirty="0">
                <a:solidFill>
                  <a:srgbClr val="000000"/>
                </a:solidFill>
                <a:effectLst/>
                <a:latin typeface="verdana" panose="020B0604030504040204" pitchFamily="34" charset="0"/>
              </a:rPr>
              <a:t>» был создан в далеком 1995 году в компании «</a:t>
            </a:r>
            <a:r>
              <a:rPr lang="ru-RU" sz="1400" b="0" i="0" dirty="0" err="1">
                <a:solidFill>
                  <a:srgbClr val="000000"/>
                </a:solidFill>
                <a:effectLst/>
                <a:latin typeface="verdana" panose="020B0604030504040204" pitchFamily="34" charset="0"/>
              </a:rPr>
              <a:t>Netscape</a:t>
            </a:r>
            <a:r>
              <a:rPr lang="ru-RU" sz="1400" b="0" i="0" dirty="0">
                <a:solidFill>
                  <a:srgbClr val="000000"/>
                </a:solidFill>
                <a:effectLst/>
                <a:latin typeface="verdana" panose="020B0604030504040204" pitchFamily="34" charset="0"/>
              </a:rPr>
              <a:t>».</a:t>
            </a:r>
          </a:p>
          <a:p>
            <a:pPr marL="0" marR="0" lvl="0" indent="0" algn="l" rtl="0">
              <a:lnSpc>
                <a:spcPct val="120000"/>
              </a:lnSpc>
              <a:spcBef>
                <a:spcPts val="0"/>
              </a:spcBef>
              <a:spcAft>
                <a:spcPts val="0"/>
              </a:spcAft>
              <a:buClr>
                <a:srgbClr val="000000"/>
              </a:buClr>
              <a:buSzPts val="2000"/>
              <a:buFont typeface="Arial"/>
              <a:buNone/>
            </a:pPr>
            <a:r>
              <a:rPr lang="ru-RU" sz="1400" b="0" i="0" dirty="0">
                <a:solidFill>
                  <a:srgbClr val="000000"/>
                </a:solidFill>
                <a:effectLst/>
                <a:latin typeface="verdana" panose="020B0604030504040204" pitchFamily="34" charset="0"/>
              </a:rPr>
              <a:t>Разработчиком </a:t>
            </a:r>
            <a:r>
              <a:rPr lang="ru-RU" sz="1400" b="0" i="0" dirty="0" err="1">
                <a:solidFill>
                  <a:srgbClr val="000000"/>
                </a:solidFill>
                <a:effectLst/>
                <a:latin typeface="verdana" panose="020B0604030504040204" pitchFamily="34" charset="0"/>
              </a:rPr>
              <a:t>Брендоном</a:t>
            </a:r>
            <a:r>
              <a:rPr lang="ru-RU" sz="1400" b="0" i="0" dirty="0">
                <a:solidFill>
                  <a:srgbClr val="000000"/>
                </a:solidFill>
                <a:effectLst/>
                <a:latin typeface="verdana" panose="020B0604030504040204" pitchFamily="34" charset="0"/>
              </a:rPr>
              <a:t> Айком (</a:t>
            </a:r>
            <a:r>
              <a:rPr lang="ru-RU" sz="1400" b="0" i="0" dirty="0" err="1">
                <a:solidFill>
                  <a:srgbClr val="000000"/>
                </a:solidFill>
                <a:effectLst/>
                <a:latin typeface="verdana" panose="020B0604030504040204" pitchFamily="34" charset="0"/>
              </a:rPr>
              <a:t>Brendon</a:t>
            </a:r>
            <a:r>
              <a:rPr lang="ru-RU" sz="1400" b="0" i="0" dirty="0">
                <a:solidFill>
                  <a:srgbClr val="000000"/>
                </a:solidFill>
                <a:effectLst/>
                <a:latin typeface="verdana" panose="020B0604030504040204" pitchFamily="34" charset="0"/>
              </a:rPr>
              <a:t> </a:t>
            </a:r>
            <a:r>
              <a:rPr lang="ru-RU" sz="1400" b="0" i="0" dirty="0" err="1">
                <a:solidFill>
                  <a:srgbClr val="000000"/>
                </a:solidFill>
                <a:effectLst/>
                <a:latin typeface="verdana" panose="020B0604030504040204" pitchFamily="34" charset="0"/>
              </a:rPr>
              <a:t>Eich</a:t>
            </a:r>
            <a:r>
              <a:rPr lang="ru-RU" sz="1400" b="0" i="0" dirty="0">
                <a:solidFill>
                  <a:srgbClr val="000000"/>
                </a:solidFill>
                <a:effectLst/>
                <a:latin typeface="verdana" panose="020B0604030504040204" pitchFamily="34" charset="0"/>
              </a:rPr>
              <a:t>) в качестве языка сценариев в браузере.</a:t>
            </a:r>
            <a:br>
              <a:rPr lang="ru-RU" sz="1400" b="0" i="0" dirty="0">
                <a:solidFill>
                  <a:srgbClr val="000000"/>
                </a:solidFill>
                <a:effectLst/>
                <a:latin typeface="verdana" panose="020B0604030504040204" pitchFamily="34" charset="0"/>
              </a:rPr>
            </a:br>
            <a:r>
              <a:rPr lang="ru-RU" sz="1400" b="0" i="0" dirty="0">
                <a:solidFill>
                  <a:srgbClr val="000000"/>
                </a:solidFill>
                <a:effectLst/>
                <a:latin typeface="verdana" panose="020B0604030504040204" pitchFamily="34" charset="0"/>
              </a:rPr>
              <a:t>И </a:t>
            </a:r>
            <a:r>
              <a:rPr lang="ru-RU" b="0" i="0" dirty="0">
                <a:solidFill>
                  <a:srgbClr val="000000"/>
                </a:solidFill>
                <a:effectLst/>
                <a:latin typeface="verdana" panose="020B0604030504040204" pitchFamily="34" charset="0"/>
              </a:rPr>
              <a:t>на волне популярности языка «</a:t>
            </a:r>
            <a:r>
              <a:rPr lang="ru-RU" b="0" i="0" dirty="0" err="1">
                <a:solidFill>
                  <a:srgbClr val="000000"/>
                </a:solidFill>
                <a:effectLst/>
                <a:latin typeface="verdana" panose="020B0604030504040204" pitchFamily="34" charset="0"/>
              </a:rPr>
              <a:t>Java</a:t>
            </a:r>
            <a:r>
              <a:rPr lang="ru-RU" b="0" i="0" dirty="0">
                <a:solidFill>
                  <a:srgbClr val="000000"/>
                </a:solidFill>
                <a:effectLst/>
                <a:latin typeface="verdana" panose="020B0604030504040204" pitchFamily="34" charset="0"/>
              </a:rPr>
              <a:t>», «LiveScript» был переименован в «</a:t>
            </a:r>
            <a:r>
              <a:rPr lang="ru-RU" b="0" i="0" dirty="0" err="1">
                <a:solidFill>
                  <a:srgbClr val="000000"/>
                </a:solidFill>
                <a:effectLst/>
                <a:latin typeface="verdana" panose="020B0604030504040204" pitchFamily="34" charset="0"/>
              </a:rPr>
              <a:t>JavaScript</a:t>
            </a:r>
            <a:r>
              <a:rPr lang="ru-RU" b="0" i="0" dirty="0">
                <a:solidFill>
                  <a:srgbClr val="000000"/>
                </a:solidFill>
                <a:effectLst/>
                <a:latin typeface="verdana" panose="020B0604030504040204" pitchFamily="34" charset="0"/>
              </a:rPr>
              <a:t>». </a:t>
            </a:r>
            <a:endParaRPr lang="ru-RU" sz="1400" b="0" i="0" u="none" strike="noStrike" cap="none" dirty="0">
              <a:solidFill>
                <a:srgbClr val="595959"/>
              </a:solidFill>
              <a:latin typeface="+mn-lt"/>
              <a:ea typeface="Rubik"/>
              <a:cs typeface="Rubik"/>
              <a:sym typeface="Rubik"/>
            </a:endParaRPr>
          </a:p>
        </p:txBody>
      </p:sp>
      <p:sp>
        <p:nvSpPr>
          <p:cNvPr id="10" name="TextBox 9">
            <a:extLst>
              <a:ext uri="{FF2B5EF4-FFF2-40B4-BE49-F238E27FC236}">
                <a16:creationId xmlns:a16="http://schemas.microsoft.com/office/drawing/2014/main" id="{3F3EEA11-BCCC-41C0-8992-31002C71E553}"/>
              </a:ext>
            </a:extLst>
          </p:cNvPr>
          <p:cNvSpPr txBox="1"/>
          <p:nvPr/>
        </p:nvSpPr>
        <p:spPr>
          <a:xfrm>
            <a:off x="351318" y="2951270"/>
            <a:ext cx="6954738" cy="523220"/>
          </a:xfrm>
          <a:prstGeom prst="rect">
            <a:avLst/>
          </a:prstGeom>
          <a:noFill/>
        </p:spPr>
        <p:txBody>
          <a:bodyPr wrap="square">
            <a:spAutoFit/>
          </a:bodyPr>
          <a:lstStyle/>
          <a:p>
            <a:r>
              <a:rPr lang="ru-RU" b="0" i="0" dirty="0">
                <a:solidFill>
                  <a:srgbClr val="000000"/>
                </a:solidFill>
                <a:effectLst/>
                <a:latin typeface="verdana" panose="020B0604030504040204" pitchFamily="34" charset="0"/>
              </a:rPr>
              <a:t> Его цель состояла лишь в том, чтобы добавить немного поведения на веб-страницу. Например, обработать нажатие кнопок на странице.</a:t>
            </a:r>
            <a:endParaRPr lang="ru-RU" dirty="0"/>
          </a:p>
        </p:txBody>
      </p:sp>
      <p:sp>
        <p:nvSpPr>
          <p:cNvPr id="12" name="TextBox 11">
            <a:extLst>
              <a:ext uri="{FF2B5EF4-FFF2-40B4-BE49-F238E27FC236}">
                <a16:creationId xmlns:a16="http://schemas.microsoft.com/office/drawing/2014/main" id="{9E8B7023-81F8-4B28-87A1-E5284C9FA438}"/>
              </a:ext>
            </a:extLst>
          </p:cNvPr>
          <p:cNvSpPr txBox="1"/>
          <p:nvPr/>
        </p:nvSpPr>
        <p:spPr>
          <a:xfrm>
            <a:off x="351318" y="3763729"/>
            <a:ext cx="7046178" cy="523220"/>
          </a:xfrm>
          <a:prstGeom prst="rect">
            <a:avLst/>
          </a:prstGeom>
          <a:noFill/>
        </p:spPr>
        <p:txBody>
          <a:bodyPr wrap="square">
            <a:spAutoFit/>
          </a:bodyPr>
          <a:lstStyle/>
          <a:p>
            <a:r>
              <a:rPr lang="ru-RU" b="0" i="0" dirty="0">
                <a:solidFill>
                  <a:srgbClr val="000000"/>
                </a:solidFill>
                <a:effectLst/>
                <a:latin typeface="verdana" panose="020B0604030504040204" pitchFamily="34" charset="0"/>
              </a:rPr>
              <a:t> </a:t>
            </a:r>
            <a:r>
              <a:rPr lang="ru-RU" sz="1400" b="0" i="0" dirty="0">
                <a:solidFill>
                  <a:srgbClr val="000000"/>
                </a:solidFill>
                <a:effectLst/>
                <a:latin typeface="verdana" panose="020B0604030504040204" pitchFamily="34" charset="0"/>
              </a:rPr>
              <a:t>«</a:t>
            </a:r>
            <a:r>
              <a:rPr lang="ru-RU" sz="1400" b="0" i="0" dirty="0" err="1">
                <a:solidFill>
                  <a:srgbClr val="000000"/>
                </a:solidFill>
                <a:effectLst/>
                <a:latin typeface="verdana" panose="020B0604030504040204" pitchFamily="34" charset="0"/>
              </a:rPr>
              <a:t>JavaScript</a:t>
            </a:r>
            <a:r>
              <a:rPr lang="ru-RU" sz="1400" b="0" i="0" dirty="0">
                <a:solidFill>
                  <a:srgbClr val="000000"/>
                </a:solidFill>
                <a:effectLst/>
                <a:latin typeface="verdana" panose="020B0604030504040204" pitchFamily="34" charset="0"/>
              </a:rPr>
              <a:t>»</a:t>
            </a:r>
            <a:r>
              <a:rPr lang="ru-RU" b="0" i="0" dirty="0">
                <a:solidFill>
                  <a:srgbClr val="000000"/>
                </a:solidFill>
                <a:effectLst/>
                <a:latin typeface="verdana" panose="020B0604030504040204" pitchFamily="34" charset="0"/>
              </a:rPr>
              <a:t> и сейчас продолжает использоваться для создания сайтов, только теперь он предоставляет гораздо больше возможностей.</a:t>
            </a:r>
            <a:endParaRPr lang="ru-RU" dirty="0"/>
          </a:p>
        </p:txBody>
      </p:sp>
      <p:sp>
        <p:nvSpPr>
          <p:cNvPr id="14" name="TextBox 13">
            <a:extLst>
              <a:ext uri="{FF2B5EF4-FFF2-40B4-BE49-F238E27FC236}">
                <a16:creationId xmlns:a16="http://schemas.microsoft.com/office/drawing/2014/main" id="{5653D6A5-2595-4CB5-BD93-8912201B9E48}"/>
              </a:ext>
            </a:extLst>
          </p:cNvPr>
          <p:cNvSpPr txBox="1"/>
          <p:nvPr/>
        </p:nvSpPr>
        <p:spPr>
          <a:xfrm>
            <a:off x="351318" y="4558823"/>
            <a:ext cx="6137111" cy="523220"/>
          </a:xfrm>
          <a:prstGeom prst="rect">
            <a:avLst/>
          </a:prstGeom>
          <a:noFill/>
        </p:spPr>
        <p:txBody>
          <a:bodyPr wrap="square">
            <a:spAutoFit/>
          </a:bodyPr>
          <a:lstStyle/>
          <a:p>
            <a:r>
              <a:rPr lang="ru-RU" b="0" i="0" dirty="0">
                <a:solidFill>
                  <a:srgbClr val="000000"/>
                </a:solidFill>
                <a:effectLst/>
                <a:latin typeface="verdana" panose="020B0604030504040204" pitchFamily="34" charset="0"/>
              </a:rPr>
              <a:t> И сейчас «</a:t>
            </a:r>
            <a:r>
              <a:rPr lang="ru-RU" b="0" i="0" dirty="0" err="1">
                <a:solidFill>
                  <a:srgbClr val="000000"/>
                </a:solidFill>
                <a:effectLst/>
                <a:latin typeface="verdana" panose="020B0604030504040204" pitchFamily="34" charset="0"/>
              </a:rPr>
              <a:t>JavaScript</a:t>
            </a:r>
            <a:r>
              <a:rPr lang="ru-RU" b="0" i="0" dirty="0">
                <a:solidFill>
                  <a:srgbClr val="000000"/>
                </a:solidFill>
                <a:effectLst/>
                <a:latin typeface="verdana" panose="020B0604030504040204" pitchFamily="34" charset="0"/>
              </a:rPr>
              <a:t>» уже перешагнул границы браузера, которые ему были очерчены при его создании.</a:t>
            </a:r>
            <a:endParaRPr lang="ru-R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535000" y="755305"/>
            <a:ext cx="4943872"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600" b="1" i="0" dirty="0">
                <a:solidFill>
                  <a:srgbClr val="E16388"/>
                </a:solidFill>
                <a:effectLst/>
                <a:latin typeface="+mn-lt"/>
              </a:rPr>
              <a:t>ECMAScript</a:t>
            </a:r>
            <a:endParaRPr sz="1400" b="1" i="0" u="none" strike="noStrike" cap="none" dirty="0">
              <a:solidFill>
                <a:srgbClr val="E16388"/>
              </a:solidFill>
              <a:latin typeface="+mn-lt"/>
              <a:ea typeface="Arial"/>
              <a:cs typeface="Arial"/>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pic>
        <p:nvPicPr>
          <p:cNvPr id="3" name="Рисунок 2">
            <a:extLst>
              <a:ext uri="{FF2B5EF4-FFF2-40B4-BE49-F238E27FC236}">
                <a16:creationId xmlns:a16="http://schemas.microsoft.com/office/drawing/2014/main" id="{571D3305-6A03-4F1F-86E0-57AF6AEC9832}"/>
              </a:ext>
            </a:extLst>
          </p:cNvPr>
          <p:cNvPicPr>
            <a:picLocks noChangeAspect="1"/>
          </p:cNvPicPr>
          <p:nvPr/>
        </p:nvPicPr>
        <p:blipFill>
          <a:blip r:embed="rId3"/>
          <a:stretch>
            <a:fillRect/>
          </a:stretch>
        </p:blipFill>
        <p:spPr>
          <a:xfrm>
            <a:off x="0" y="4000857"/>
            <a:ext cx="4390476" cy="2857143"/>
          </a:xfrm>
          <a:prstGeom prst="rect">
            <a:avLst/>
          </a:prstGeom>
        </p:spPr>
      </p:pic>
      <p:pic>
        <p:nvPicPr>
          <p:cNvPr id="5" name="Рисунок 4">
            <a:extLst>
              <a:ext uri="{FF2B5EF4-FFF2-40B4-BE49-F238E27FC236}">
                <a16:creationId xmlns:a16="http://schemas.microsoft.com/office/drawing/2014/main" id="{36060496-42FB-4C74-8DA5-14E39076FC3B}"/>
              </a:ext>
            </a:extLst>
          </p:cNvPr>
          <p:cNvPicPr>
            <a:picLocks noChangeAspect="1"/>
          </p:cNvPicPr>
          <p:nvPr/>
        </p:nvPicPr>
        <p:blipFill>
          <a:blip r:embed="rId4"/>
          <a:stretch>
            <a:fillRect/>
          </a:stretch>
        </p:blipFill>
        <p:spPr>
          <a:xfrm>
            <a:off x="8477714" y="-100476"/>
            <a:ext cx="3714286" cy="33333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0" y="206602"/>
            <a:ext cx="12235036" cy="6741368"/>
            <a:chOff x="-24680" y="116632"/>
            <a:chExt cx="12235036" cy="6741368"/>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grpSp>
      <p:sp>
        <p:nvSpPr>
          <p:cNvPr id="129" name="Google Shape;129;p5"/>
          <p:cNvSpPr/>
          <p:nvPr/>
        </p:nvSpPr>
        <p:spPr>
          <a:xfrm>
            <a:off x="734175" y="32334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734175" y="4145179"/>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r>
              <a:rPr lang="en-GB" sz="1400" b="0" i="0" u="none" strike="noStrike" cap="none" dirty="0">
                <a:solidFill>
                  <a:srgbClr val="595959"/>
                </a:solidFill>
                <a:latin typeface="+mn-lt"/>
                <a:ea typeface="Rubik"/>
                <a:cs typeface="Rubik"/>
                <a:sym typeface="Rubik"/>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1067</Words>
  <Application>Microsoft Office PowerPoint</Application>
  <PresentationFormat>Широкоэкранный</PresentationFormat>
  <Paragraphs>147</Paragraphs>
  <Slides>26</Slides>
  <Notes>26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26</vt:i4>
      </vt:variant>
    </vt:vector>
  </HeadingPairs>
  <TitlesOfParts>
    <vt:vector size="31" baseType="lpstr">
      <vt:lpstr>Wingdings</vt:lpstr>
      <vt:lpstr>Arial</vt:lpstr>
      <vt:lpstr>verdana</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32</cp:revision>
  <dcterms:modified xsi:type="dcterms:W3CDTF">2021-10-29T10:48:30Z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